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7" r:id="rId4"/>
    <p:sldId id="338" r:id="rId5"/>
    <p:sldId id="373" r:id="rId6"/>
    <p:sldId id="372" r:id="rId7"/>
    <p:sldId id="371" r:id="rId8"/>
    <p:sldId id="370" r:id="rId9"/>
    <p:sldId id="369" r:id="rId10"/>
    <p:sldId id="368" r:id="rId11"/>
    <p:sldId id="367" r:id="rId12"/>
    <p:sldId id="366" r:id="rId13"/>
    <p:sldId id="365" r:id="rId14"/>
    <p:sldId id="261" r:id="rId15"/>
    <p:sldId id="390" r:id="rId16"/>
    <p:sldId id="389" r:id="rId17"/>
    <p:sldId id="388" r:id="rId18"/>
    <p:sldId id="387" r:id="rId19"/>
    <p:sldId id="386" r:id="rId20"/>
    <p:sldId id="385" r:id="rId21"/>
    <p:sldId id="406" r:id="rId22"/>
    <p:sldId id="398" r:id="rId23"/>
    <p:sldId id="383" r:id="rId24"/>
    <p:sldId id="382" r:id="rId25"/>
    <p:sldId id="381" r:id="rId26"/>
    <p:sldId id="380" r:id="rId27"/>
    <p:sldId id="379" r:id="rId28"/>
    <p:sldId id="378" r:id="rId29"/>
    <p:sldId id="377" r:id="rId30"/>
    <p:sldId id="376" r:id="rId31"/>
    <p:sldId id="375" r:id="rId32"/>
    <p:sldId id="374" r:id="rId33"/>
    <p:sldId id="361" r:id="rId34"/>
    <p:sldId id="392" r:id="rId35"/>
    <p:sldId id="331" r:id="rId36"/>
    <p:sldId id="272" r:id="rId37"/>
    <p:sldId id="332" r:id="rId38"/>
    <p:sldId id="330" r:id="rId39"/>
    <p:sldId id="329" r:id="rId40"/>
    <p:sldId id="404" r:id="rId41"/>
    <p:sldId id="433" r:id="rId42"/>
    <p:sldId id="421" r:id="rId43"/>
    <p:sldId id="420" r:id="rId44"/>
    <p:sldId id="419" r:id="rId45"/>
    <p:sldId id="418" r:id="rId46"/>
    <p:sldId id="417" r:id="rId47"/>
    <p:sldId id="416" r:id="rId48"/>
    <p:sldId id="415" r:id="rId49"/>
    <p:sldId id="414" r:id="rId50"/>
    <p:sldId id="413" r:id="rId51"/>
    <p:sldId id="412" r:id="rId52"/>
    <p:sldId id="394" r:id="rId53"/>
    <p:sldId id="328" r:id="rId54"/>
    <p:sldId id="327" r:id="rId55"/>
    <p:sldId id="324" r:id="rId56"/>
    <p:sldId id="323" r:id="rId57"/>
    <p:sldId id="325" r:id="rId58"/>
    <p:sldId id="408" r:id="rId59"/>
    <p:sldId id="402" r:id="rId60"/>
    <p:sldId id="434" r:id="rId61"/>
    <p:sldId id="436" r:id="rId62"/>
    <p:sldId id="396" r:id="rId63"/>
    <p:sldId id="326" r:id="rId64"/>
    <p:sldId id="322" r:id="rId65"/>
    <p:sldId id="317" r:id="rId66"/>
    <p:sldId id="318" r:id="rId67"/>
    <p:sldId id="319" r:id="rId68"/>
    <p:sldId id="410" r:id="rId69"/>
    <p:sldId id="33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705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5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9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4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8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7180-FCC4-4392-943B-39E200BD1F0D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mailto:johnwslusar@gmail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9" y="908720"/>
            <a:ext cx="7752292" cy="1800200"/>
          </a:xfrm>
        </p:spPr>
        <p:txBody>
          <a:bodyPr>
            <a:normAutofit fontScale="32500" lnSpcReduction="20000"/>
          </a:bodyPr>
          <a:lstStyle/>
          <a:p>
            <a:r>
              <a:rPr lang="en-GB" sz="9800" dirty="0" smtClean="0">
                <a:solidFill>
                  <a:schemeClr val="tx1"/>
                </a:solidFill>
              </a:rPr>
              <a:t>Welcome to </a:t>
            </a:r>
            <a:r>
              <a:rPr lang="en-GB" sz="9800" dirty="0" err="1" smtClean="0">
                <a:solidFill>
                  <a:schemeClr val="tx1"/>
                </a:solidFill>
              </a:rPr>
              <a:t>Greyhoundderby</a:t>
            </a:r>
            <a:r>
              <a:rPr lang="en-GB" sz="9800" dirty="0" smtClean="0">
                <a:solidFill>
                  <a:schemeClr val="tx1"/>
                </a:solidFill>
              </a:rPr>
              <a:t> Quiz 10, produced for the Brill Punters Club, and billed as the most difficult horse racing quiz of all time.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ohn\Desktop\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464261" cy="14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2191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john\Desktop\ch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08" y="2400184"/>
            <a:ext cx="27908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hn\Desktop\sedge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7784"/>
            <a:ext cx="3672408" cy="21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8355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john\Desktop\Ri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7" y="2378957"/>
            <a:ext cx="3592239" cy="2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hn\Desktop\newb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3079"/>
            <a:ext cx="34575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50505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john\Desktop\newmarket ju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2643"/>
            <a:ext cx="31527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ohn\Desktop\wolverhamp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5989"/>
            <a:ext cx="3672408" cy="22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78533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john\Desktop\Kem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5049"/>
            <a:ext cx="3509027" cy="18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ohn\Desktop\Ling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460956" cy="22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Name the Racecourses 50 pts each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39752"/>
              </p:ext>
            </p:extLst>
          </p:nvPr>
        </p:nvGraphicFramePr>
        <p:xfrm>
          <a:off x="457200" y="1600200"/>
          <a:ext cx="8229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3024336"/>
                <a:gridCol w="1080120"/>
                <a:gridCol w="3034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this round there are 6 questions and, for each question, 5 answers are provided. You select the answer you think is correct and bet points on your answer. If you are very confident then you can stake up to a maximum of 50% of your current points on your answer. Less confident and you can stake anything between 1% and 50%. If you are incorrect you lose the points you stake.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5567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The</a:t>
                      </a:r>
                      <a:r>
                        <a:rPr lang="en-GB" sz="2400" baseline="0" dirty="0" smtClean="0"/>
                        <a:t> Duke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Conrad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Cramp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Seventy</a:t>
                      </a:r>
                      <a:r>
                        <a:rPr lang="en-GB" sz="2400" baseline="0" dirty="0" smtClean="0"/>
                        <a:t> Four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08235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Which horse was Captain Becher riding when he fell at his now famous Brook?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206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Grand National question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2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27309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Epsom Racecourse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Carntyne</a:t>
                      </a:r>
                      <a:r>
                        <a:rPr lang="en-GB" sz="2400" baseline="0" dirty="0" smtClean="0"/>
                        <a:t> Greyhound stadium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Ayr</a:t>
                      </a:r>
                      <a:r>
                        <a:rPr lang="en-GB" sz="2400" baseline="0" dirty="0" smtClean="0"/>
                        <a:t> Racecourse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Bogside</a:t>
                      </a:r>
                      <a:r>
                        <a:rPr lang="en-GB" sz="2400" baseline="0" dirty="0" smtClean="0"/>
                        <a:t> racecourse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141277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Where did John Banks, the bookmaker, make his first book?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764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Bookmaker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22591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£2.2</a:t>
                      </a:r>
                      <a:r>
                        <a:rPr lang="en-GB" sz="2400" baseline="0" dirty="0" smtClean="0"/>
                        <a:t> million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</a:t>
                      </a:r>
                      <a:r>
                        <a:rPr lang="en-GB" sz="2400" baseline="0" dirty="0" smtClean="0"/>
                        <a:t> million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£3.15</a:t>
                      </a:r>
                      <a:r>
                        <a:rPr lang="en-GB" sz="2400" baseline="0" dirty="0" smtClean="0"/>
                        <a:t> million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£4.45</a:t>
                      </a:r>
                      <a:r>
                        <a:rPr lang="en-GB" sz="2400" baseline="0" dirty="0" smtClean="0"/>
                        <a:t> million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£5.4</a:t>
                      </a:r>
                      <a:r>
                        <a:rPr lang="en-GB" sz="2400" baseline="0" dirty="0" smtClean="0"/>
                        <a:t> million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06202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When Running Rein was disqualified after passing the post first, the first prize was £4,450. What would the equivalent amount be today?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Epsom Derby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72829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£1100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£1019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£1019.50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£1019.75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 amounts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I have a £1 </a:t>
            </a:r>
            <a:r>
              <a:rPr lang="en-GB" sz="2000" b="1" dirty="0" err="1" smtClean="0">
                <a:solidFill>
                  <a:prstClr val="black"/>
                </a:solidFill>
              </a:rPr>
              <a:t>yankee</a:t>
            </a:r>
            <a:r>
              <a:rPr lang="en-GB" sz="2000" b="1" dirty="0" smtClean="0">
                <a:solidFill>
                  <a:prstClr val="black"/>
                </a:solidFill>
              </a:rPr>
              <a:t>, staking a total of £11, and all 4 horses win at 5/2, 7/2, 4/1 and 5/1.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What was my total return?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486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betting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 and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The quiz consists of 4 Picture Rounds where you can accumulate </a:t>
            </a:r>
            <a:r>
              <a:rPr lang="en-GB" dirty="0" smtClean="0"/>
              <a:t>your gambling points</a:t>
            </a:r>
            <a:r>
              <a:rPr lang="en-GB" dirty="0" smtClean="0"/>
              <a:t>, </a:t>
            </a:r>
            <a:r>
              <a:rPr lang="en-GB" dirty="0" smtClean="0"/>
              <a:t>followed by</a:t>
            </a:r>
            <a:r>
              <a:rPr lang="en-GB" dirty="0" smtClean="0"/>
              <a:t> </a:t>
            </a:r>
            <a:r>
              <a:rPr lang="en-GB" dirty="0" smtClean="0"/>
              <a:t>24 questions where you will be offered 5 possible answers and asked to </a:t>
            </a:r>
            <a:r>
              <a:rPr lang="en-GB" smtClean="0"/>
              <a:t>gamble </a:t>
            </a:r>
            <a:r>
              <a:rPr lang="en-GB" smtClean="0"/>
              <a:t>your points </a:t>
            </a:r>
            <a:r>
              <a:rPr lang="en-GB" dirty="0" smtClean="0"/>
              <a:t>on the one you think is correct. You are allowed to gamble anything from 1% to 50% of your points on each question.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can download an answer sheet and submit your answers at the end of the quiz.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0045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More</a:t>
                      </a:r>
                      <a:r>
                        <a:rPr lang="en-GB" sz="2400" baseline="0" dirty="0" smtClean="0"/>
                        <a:t> than 10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98072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How many times did the trainer shown opposite win the Trainers Championship?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69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trainer question</a:t>
            </a:r>
            <a:endParaRPr lang="en-GB" b="1" dirty="0"/>
          </a:p>
        </p:txBody>
      </p:sp>
      <p:pic>
        <p:nvPicPr>
          <p:cNvPr id="3074" name="Picture 2" descr="C:\Users\john\Desktop\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9656"/>
            <a:ext cx="2054505" cy="18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37303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Mill</a:t>
                      </a:r>
                      <a:r>
                        <a:rPr lang="en-GB" sz="2400" baseline="0" dirty="0" smtClean="0"/>
                        <a:t> House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Flyingbolt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Pendil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a Myth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smtClean="0"/>
                        <a:t>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98072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What was second to the horse shown opposite when he won his final Cheltenham Gold Cup?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The racehorse question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john\Desktop\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5552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many of the following racecourse Members badges can you identify? </a:t>
            </a:r>
          </a:p>
          <a:p>
            <a:pPr marL="0" indent="0" algn="ctr">
              <a:buNone/>
            </a:pPr>
            <a:r>
              <a:rPr lang="en-GB" dirty="0" smtClean="0"/>
              <a:t>You will be awarded 50 points for each badge you identify, giving a maximum score of 1000 points at the end of this 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09860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john\Desktop\worcest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338115" cy="36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ohn\Desktop\kels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21" y="1988840"/>
            <a:ext cx="3096344" cy="36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966307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C:\Users\john\Desktop\chepsto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0699"/>
            <a:ext cx="3397547" cy="26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ohn\Desktop\Newbur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00698"/>
            <a:ext cx="2274470" cy="26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08997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john\Desktop\yor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29477" cy="28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ohn\Desktop\Asco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90580"/>
            <a:ext cx="2981498" cy="33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18464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C:\Users\john\Desktop\Lingfiel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908349" cy="34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ohn\Desktop\chest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3358"/>
            <a:ext cx="2880320" cy="33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251213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C:\Users\john\Desktop\aintre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44323"/>
            <a:ext cx="2448272" cy="23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ohn\Desktop\kempto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9832"/>
            <a:ext cx="2136442" cy="24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80858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C:\Users\john\Desktop\eps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94221"/>
            <a:ext cx="2376264" cy="2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john\Desktop\sedgefiel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50" y="2139756"/>
            <a:ext cx="2990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19017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C:\Users\john\Desktop\ay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68352" cy="31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john\Desktop\cheltenha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1835"/>
            <a:ext cx="2592288" cy="31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many of the following racecourses can you identify? </a:t>
            </a:r>
          </a:p>
          <a:p>
            <a:pPr marL="0" indent="0" algn="ctr">
              <a:buNone/>
            </a:pPr>
            <a:r>
              <a:rPr lang="en-GB" dirty="0" smtClean="0"/>
              <a:t>You will be awarded 50 points for each course you identify, giving a maximum score of 1000 points at the end of this 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521086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C:\Users\john\Desktop\windso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9671"/>
            <a:ext cx="3024336" cy="31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ohn\Desktop\goodwoo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9671"/>
            <a:ext cx="2880320" cy="3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106700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C:\Users\john\Desktop\wolverhampto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971948" cy="31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john\Desktop\huntingdo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21628"/>
            <a:ext cx="3361357" cy="32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racecourse members badges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663741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C:\Users\john\Desktop\Ripo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1716"/>
            <a:ext cx="3076748" cy="30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john\Desktop\Ludlo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4338"/>
            <a:ext cx="2808312" cy="2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Recognise the Members badges 50 pts each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66903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3024336"/>
                <a:gridCol w="1080120"/>
                <a:gridCol w="3034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this round there are 6 questions and, for each question, 5 answers are provided. You select the answer you think is correct and bet points on your answer. If you are very confident then you can stake up to a maximum of 50% of your current points on your answer. Less confident and you can stake anything between 1% and 50%. If you are incorrect you lose the points you stake.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77415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Easter</a:t>
                      </a:r>
                      <a:r>
                        <a:rPr lang="en-GB" sz="2400" baseline="0" dirty="0" smtClean="0"/>
                        <a:t> Hero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Richmond</a:t>
                      </a:r>
                      <a:r>
                        <a:rPr lang="en-GB" sz="2400" baseline="0" dirty="0" smtClean="0"/>
                        <a:t> II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Tipperary</a:t>
                      </a:r>
                      <a:r>
                        <a:rPr lang="en-GB" sz="2400" baseline="0" dirty="0" smtClean="0"/>
                        <a:t> Tim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Gregalach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20604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horse won the Grand National contested by the largest field in its history?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836712"/>
            <a:ext cx="29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Grand National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64319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John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Pegley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Mickey</a:t>
                      </a:r>
                      <a:r>
                        <a:rPr lang="en-GB" sz="2400" baseline="0" dirty="0" smtClean="0"/>
                        <a:t> Fletcher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Bob</a:t>
                      </a:r>
                      <a:r>
                        <a:rPr lang="en-GB" sz="2400" baseline="0" dirty="0" smtClean="0"/>
                        <a:t> Jacobs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Freddie</a:t>
                      </a:r>
                      <a:r>
                        <a:rPr lang="en-GB" sz="2400" baseline="0" dirty="0" smtClean="0"/>
                        <a:t> Williams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of these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3407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bookmaker was known as ‘The Asparagus Kid’?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8367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Bookmaker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7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60804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Caractacus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The</a:t>
                      </a:r>
                      <a:r>
                        <a:rPr lang="en-GB" sz="2400" baseline="0" dirty="0" smtClean="0"/>
                        <a:t> Marquis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The</a:t>
                      </a:r>
                      <a:r>
                        <a:rPr lang="en-GB" sz="2400" baseline="0" dirty="0" smtClean="0"/>
                        <a:t> Knave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Macaroni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2474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Which horse won the Derby when the largest field contested the race?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92696"/>
            <a:ext cx="27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Epsom Derby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07894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£16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£240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£24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 amounts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0527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 have a win double on two horses. The first wins at 85/40 and the second at 4/6. What is the smallest whole number of pounds I must invest to win a whole number of pounds?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betting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75443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More</a:t>
                      </a:r>
                      <a:r>
                        <a:rPr lang="en-GB" sz="2400" baseline="0" dirty="0" smtClean="0"/>
                        <a:t> than 11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47868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Between 1901 and 2014 how many trainers have won their sole Trainers Championship and the Derby in the same year?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trainer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152569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john\Desktop\asc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19282" cy="27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\Desktop\worce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9557"/>
            <a:ext cx="3903380" cy="24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30927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st</a:t>
                      </a:r>
                      <a:r>
                        <a:rPr lang="en-GB" sz="2400" baseline="0" dirty="0" smtClean="0"/>
                        <a:t> 5 lbs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st</a:t>
                      </a:r>
                      <a:r>
                        <a:rPr lang="en-GB" sz="2400" baseline="0" dirty="0" smtClean="0"/>
                        <a:t> 0 lbs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11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st</a:t>
                      </a:r>
                      <a:r>
                        <a:rPr lang="en-GB" sz="2400" baseline="0" dirty="0" smtClean="0"/>
                        <a:t> 8 lbs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11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st</a:t>
                      </a:r>
                      <a:r>
                        <a:rPr lang="en-GB" sz="2400" baseline="0" dirty="0" smtClean="0"/>
                        <a:t> 12 lbs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05273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What weight did the horse shown opposite carry when winning the Hennessey Gold Cup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486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The racehorse question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john\Desktop\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983"/>
            <a:ext cx="2314376" cy="18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many of the following jockeys can you identify? </a:t>
            </a:r>
          </a:p>
          <a:p>
            <a:pPr marL="0" indent="0" algn="ctr">
              <a:buNone/>
            </a:pPr>
            <a:r>
              <a:rPr lang="en-GB" dirty="0" smtClean="0"/>
              <a:t>You will be awarded 50 points for each jockey you identify, giving a maximum score of 1000 points at the end of this 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87566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john\Desktop\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188809" cy="24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\Desktop\j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492897"/>
            <a:ext cx="2813907" cy="24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61589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john\Desktop\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42" y="2564904"/>
            <a:ext cx="3100306" cy="24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hn\Desktop\j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4291"/>
            <a:ext cx="2232248" cy="26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17889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john\Desktop\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6607"/>
            <a:ext cx="2696298" cy="27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n\Desktop\j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6608"/>
            <a:ext cx="2908920" cy="27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71754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john\Desktop\j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951598" cy="2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\Desktop\j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6215"/>
            <a:ext cx="2016224" cy="26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419533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john\Desktop\j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0718"/>
            <a:ext cx="1944216" cy="24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hn\Desktop\j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0718"/>
            <a:ext cx="2814976" cy="26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69923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john\Desktop\j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7754"/>
            <a:ext cx="3053506" cy="30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n\Desktop\j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72" y="2297753"/>
            <a:ext cx="2764284" cy="30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1776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john\Desktop\j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508"/>
            <a:ext cx="2556305" cy="2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hn\Desktop\j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508"/>
            <a:ext cx="2448272" cy="2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63710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john\Desktop\j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0958"/>
            <a:ext cx="28194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hn\Desktop\j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64" y="2570958"/>
            <a:ext cx="25822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86012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john\Desktop\lud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5" y="2626502"/>
            <a:ext cx="3756159" cy="22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n\Desktop\chelten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26503"/>
            <a:ext cx="3857625" cy="22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101312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john\Desktop\j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9622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ohn\Desktop\j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01279"/>
            <a:ext cx="31623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Which jockeys are pictured?</a:t>
            </a:r>
            <a:br>
              <a:rPr lang="en-GB" sz="3200" dirty="0" smtClean="0"/>
            </a:br>
            <a:r>
              <a:rPr lang="en-GB" sz="3200" dirty="0" smtClean="0"/>
              <a:t>50 points for each you identify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09428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john\Desktop\j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733375" cy="25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ohn\Desktop\j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348880"/>
            <a:ext cx="2991549" cy="25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this round there are 6 questions and, for each question, 5 answers are provided. You select the answer you think is correct and bet points on your answer. If you are very confident then you can stake up to a maximum of 50% of your current points on your answer. Less confident and you can stake anything between 1% and 50%. If you are incorrect you lose the points you stake.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53162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247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many times did Sir Piers </a:t>
            </a:r>
            <a:r>
              <a:rPr lang="en-GB" sz="2400" dirty="0" err="1" smtClean="0"/>
              <a:t>Bengough</a:t>
            </a:r>
            <a:r>
              <a:rPr lang="en-GB" sz="2400" dirty="0" smtClean="0"/>
              <a:t>, Her Majesty’s Representative at Royal Ascot from 1982, ride in the Grand National?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206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Grand National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30612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Bet365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Betfair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Betfred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Sunderlands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3403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Guntrips</a:t>
            </a:r>
            <a:r>
              <a:rPr lang="en-GB" sz="2400" dirty="0" smtClean="0"/>
              <a:t> was once advertised as London’s oldest bookmakers. Which company are they now part of?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7647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Bookmaker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15149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18</a:t>
                      </a:r>
                      <a:r>
                        <a:rPr lang="en-GB" sz="2400" baseline="0" dirty="0" smtClean="0"/>
                        <a:t> years 208 days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18</a:t>
                      </a:r>
                      <a:r>
                        <a:rPr lang="en-GB" sz="2400" baseline="0" dirty="0" smtClean="0"/>
                        <a:t> years 209 days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18</a:t>
                      </a:r>
                      <a:r>
                        <a:rPr lang="en-GB" sz="2400" baseline="0" dirty="0" smtClean="0"/>
                        <a:t> years 210 days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18</a:t>
                      </a:r>
                      <a:r>
                        <a:rPr lang="en-GB" sz="2400" baseline="0" dirty="0" smtClean="0"/>
                        <a:t> years 211 days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of these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0333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old was Lester Piggott when he won his first Derby?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926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Epsom Derby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87698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Evens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5/6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11/8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 prices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980728"/>
            <a:ext cx="727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 have a £5 </a:t>
            </a:r>
            <a:r>
              <a:rPr lang="en-GB" b="1" dirty="0" err="1" smtClean="0"/>
              <a:t>yankee</a:t>
            </a:r>
            <a:r>
              <a:rPr lang="en-GB" b="1" dirty="0" smtClean="0"/>
              <a:t>, staking a total of £55. All 4 horses win, the first 3 at 5/4, 5/2 and 3/1. I get a total return of £12,575. What was the price of my final winner?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Betting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05068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Ryan</a:t>
                      </a:r>
                      <a:r>
                        <a:rPr lang="en-GB" sz="2400" baseline="0" dirty="0" smtClean="0"/>
                        <a:t> Price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Peter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Cazalet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Fulke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Walwyn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Fred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Rimell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of these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98072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won the medal shown opposite for being Champion Jumps trainer?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trainer question</a:t>
            </a:r>
            <a:endParaRPr lang="en-GB" b="1" dirty="0"/>
          </a:p>
        </p:txBody>
      </p:sp>
      <p:pic>
        <p:nvPicPr>
          <p:cNvPr id="2050" name="Picture 2" descr="C:\Users\john\Desktop\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20" y="210167"/>
            <a:ext cx="2328591" cy="19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10970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Santa</a:t>
                      </a:r>
                      <a:r>
                        <a:rPr lang="en-GB" sz="2400" baseline="0" dirty="0" smtClean="0"/>
                        <a:t> Claus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Hotroy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Conbrio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Coralfour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27805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Which name heads this list of horses?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………. Indiana, Dilettante II, </a:t>
            </a:r>
            <a:r>
              <a:rPr lang="en-GB" sz="2400" dirty="0" err="1" smtClean="0">
                <a:solidFill>
                  <a:prstClr val="black"/>
                </a:solidFill>
              </a:rPr>
              <a:t>Anselmo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The racehorse question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many of the following owners colours can you identify? </a:t>
            </a:r>
          </a:p>
          <a:p>
            <a:pPr marL="0" indent="0" algn="ctr">
              <a:buNone/>
            </a:pPr>
            <a:r>
              <a:rPr lang="en-GB" dirty="0" smtClean="0"/>
              <a:t>You will be awarded 50 points for each set of colours you identify, giving a maximum score of 1000 points at the end of this 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49585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john\Desktop\a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4672"/>
            <a:ext cx="3806921" cy="24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n\Desktop\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8765"/>
            <a:ext cx="2847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Round 7</a:t>
            </a:r>
            <a:br>
              <a:rPr lang="en-GB" sz="2400" dirty="0" smtClean="0"/>
            </a:br>
            <a:r>
              <a:rPr lang="en-GB" sz="2400" dirty="0" smtClean="0"/>
              <a:t>How many of the following owners colours can you identify? There are 50 points for each correct answer.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320251"/>
              </p:ext>
            </p:extLst>
          </p:nvPr>
        </p:nvGraphicFramePr>
        <p:xfrm>
          <a:off x="457200" y="1600200"/>
          <a:ext cx="8229600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8727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5</a:t>
                      </a:r>
                      <a:endParaRPr lang="en-GB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john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6078"/>
            <a:ext cx="723500" cy="8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\Desktop\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6078"/>
            <a:ext cx="796772" cy="8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n\Desktop\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66078"/>
            <a:ext cx="1008112" cy="8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hn\Desktop\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66079"/>
            <a:ext cx="694317" cy="8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hn\Desktop\c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93016"/>
            <a:ext cx="1008112" cy="7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hn\Desktop\c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" y="4005064"/>
            <a:ext cx="970781" cy="6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hn\Desktop\c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00" y="3956850"/>
            <a:ext cx="932335" cy="7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ohn\Desktop\c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929447"/>
            <a:ext cx="725416" cy="8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ohn\Desktop\c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929447"/>
            <a:ext cx="739089" cy="8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ohn\Desktop\c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2483"/>
            <a:ext cx="924868" cy="7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Round 7</a:t>
            </a:r>
            <a:br>
              <a:rPr lang="en-GB" sz="2400" dirty="0" smtClean="0"/>
            </a:br>
            <a:r>
              <a:rPr lang="en-GB" sz="2400" dirty="0" smtClean="0"/>
              <a:t>How many of the following owners colours can you identify? There are 50 points for each correct answer.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25465"/>
              </p:ext>
            </p:extLst>
          </p:nvPr>
        </p:nvGraphicFramePr>
        <p:xfrm>
          <a:off x="457200" y="1600200"/>
          <a:ext cx="8229600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8727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15</a:t>
                      </a:r>
                      <a:endParaRPr lang="en-GB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No. 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john\Desktop\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5" y="1793017"/>
            <a:ext cx="1111068" cy="7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n\Desktop\c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7" y="1793017"/>
            <a:ext cx="1015926" cy="7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hn\Desktop\c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81" y="1793017"/>
            <a:ext cx="1133739" cy="7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ohn\Desktop\c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09" y="1793017"/>
            <a:ext cx="1179088" cy="7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ohn\Desktop\c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00" y="1812774"/>
            <a:ext cx="768544" cy="7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hn\Desktop\c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0" y="3969320"/>
            <a:ext cx="657861" cy="7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ohn\Desktop\c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2" y="3998539"/>
            <a:ext cx="889114" cy="6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ohn\Desktop\c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998539"/>
            <a:ext cx="870198" cy="6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ohn\Desktop\c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28" y="3998540"/>
            <a:ext cx="979919" cy="6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ohn\Desktop\c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61" y="3998540"/>
            <a:ext cx="870197" cy="6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 this round there are 6 questions and, for each question, 5 answers are provided. You select the answer you think is correct and bet points on your answer. If you are very confident then you can stake up to a maximum of 50% of your current points on your answer. Less confident and you can stake anything between 1% and 50%. If you are incorrect you lose the points you stake.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06350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1903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1908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1913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1918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899592" y="1122855"/>
            <a:ext cx="525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what year did the horse shown opposite win the Grand National?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64704"/>
            <a:ext cx="29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Grand National question</a:t>
            </a:r>
            <a:endParaRPr lang="en-GB" b="1" dirty="0"/>
          </a:p>
        </p:txBody>
      </p:sp>
      <p:pic>
        <p:nvPicPr>
          <p:cNvPr id="3074" name="Picture 2" descr="C:\Users\john\Desktop\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1170"/>
            <a:ext cx="2211666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26765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Corals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Ladbrokes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Stan</a:t>
                      </a:r>
                      <a:r>
                        <a:rPr lang="en-GB" sz="2400" baseline="0" dirty="0" smtClean="0"/>
                        <a:t> James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Bet365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of these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105273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well known high street bookmaking firm was founded by Joseph </a:t>
            </a:r>
            <a:r>
              <a:rPr lang="en-GB" sz="2400" dirty="0" err="1" smtClean="0"/>
              <a:t>Kagarlitski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Bookmaker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16951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1928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1932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1934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268760"/>
            <a:ext cx="525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 what year did the horse shown opposite win the Derby?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92696"/>
            <a:ext cx="27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Epsom Derby question</a:t>
            </a:r>
            <a:endParaRPr lang="en-GB" b="1" dirty="0"/>
          </a:p>
        </p:txBody>
      </p:sp>
      <p:pic>
        <p:nvPicPr>
          <p:cNvPr id="1026" name="Picture 2" descr="C:\Users\john\Desktop\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509588"/>
            <a:ext cx="2251547" cy="15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37902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£44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 amounts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0527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 have a </a:t>
            </a:r>
            <a:r>
              <a:rPr lang="en-GB" b="1" dirty="0" err="1" smtClean="0"/>
              <a:t>yankee</a:t>
            </a:r>
            <a:r>
              <a:rPr lang="en-GB" b="1" dirty="0" smtClean="0"/>
              <a:t> and all 4 horses win at odds of 6/4, 2/1, 7/2 and 6/1. The total return is £19,681. How much did I invest in total?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Betting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21330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Mor</a:t>
                      </a:r>
                      <a:r>
                        <a:rPr lang="en-GB" sz="2400" baseline="0" dirty="0" smtClean="0"/>
                        <a:t>e than 3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1324218"/>
            <a:ext cx="763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 how many occasions, up to the end of the 2014 season, has Nicky Henderson been Champion Jumps trainer?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926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Trainer question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6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04317"/>
              </p:ext>
            </p:extLst>
          </p:nvPr>
        </p:nvGraphicFramePr>
        <p:xfrm>
          <a:off x="1475656" y="2276872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West</a:t>
                      </a:r>
                      <a:r>
                        <a:rPr lang="en-GB" sz="2400" baseline="0" dirty="0" smtClean="0"/>
                        <a:t> Tip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Bonanza</a:t>
                      </a:r>
                      <a:r>
                        <a:rPr lang="en-GB" sz="2400" baseline="0" dirty="0" smtClean="0"/>
                        <a:t> Boy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Mr</a:t>
                      </a:r>
                      <a:r>
                        <a:rPr lang="en-GB" sz="2400" baseline="0" dirty="0" smtClean="0"/>
                        <a:t> Frisk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Bigsun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None</a:t>
                      </a:r>
                      <a:r>
                        <a:rPr lang="en-GB" sz="2400" baseline="0" dirty="0" smtClean="0"/>
                        <a:t> of these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2780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Which name is at the start of this list?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…………..  Durham Edition, </a:t>
            </a:r>
            <a:r>
              <a:rPr lang="en-GB" sz="2400" dirty="0" err="1" smtClean="0">
                <a:solidFill>
                  <a:prstClr val="black"/>
                </a:solidFill>
              </a:rPr>
              <a:t>Rinus</a:t>
            </a:r>
            <a:r>
              <a:rPr lang="en-GB" sz="2400" dirty="0" smtClean="0">
                <a:solidFill>
                  <a:prstClr val="black"/>
                </a:solidFill>
              </a:rPr>
              <a:t>, Brown Windsor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The racehorse question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1" y="1772816"/>
            <a:ext cx="7307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That’s all folks.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Now complete your answer sheet and submit it for marking to</a:t>
            </a:r>
          </a:p>
          <a:p>
            <a:pPr algn="ctr"/>
            <a:r>
              <a:rPr lang="en-GB" sz="2800" dirty="0" smtClean="0">
                <a:hlinkClick r:id="rId2"/>
              </a:rPr>
              <a:t>johnwslusar@gmail.com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93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5571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john\Desktop\kel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8902"/>
            <a:ext cx="3730070" cy="22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n\Desktop\chepst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59098"/>
            <a:ext cx="36861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02757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john\Desktop\ep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44416" cy="24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hn\Desktop\ain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9455"/>
            <a:ext cx="36576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racecourses are pictured?</a:t>
            </a:r>
            <a:br>
              <a:rPr lang="en-GB" dirty="0" smtClean="0"/>
            </a:br>
            <a:r>
              <a:rPr lang="en-GB" dirty="0" smtClean="0"/>
              <a:t>50 points for each you identify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16705"/>
              </p:ext>
            </p:extLst>
          </p:nvPr>
        </p:nvGraphicFramePr>
        <p:xfrm>
          <a:off x="395536" y="1772815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960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john\Desktop\good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3384"/>
            <a:ext cx="3312368" cy="23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n\Desktop\hunting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3148"/>
            <a:ext cx="2808312" cy="23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1929</Words>
  <Application>Microsoft Office PowerPoint</Application>
  <PresentationFormat>On-screen Show (4:3)</PresentationFormat>
  <Paragraphs>474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Rules and Challenge</vt:lpstr>
      <vt:lpstr>Round 1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Which racecourses are pictured? 50 points for each you identify</vt:lpstr>
      <vt:lpstr>Name the Racecourses 50 pts each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3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Which racecourse members badges are pictured? 50 points for each you identify</vt:lpstr>
      <vt:lpstr>Recognise the Members badges 50 pts each</vt:lpstr>
      <vt:lpstr>Round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5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Which jockeys are pictured? 50 points for each you identify</vt:lpstr>
      <vt:lpstr>Round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7</vt:lpstr>
      <vt:lpstr>Round 7 How many of the following owners colours can you identify? There are 50 points for each correct answer.</vt:lpstr>
      <vt:lpstr>Round 7 How many of the following owners colours can you identify? There are 50 points for each correct answer.</vt:lpstr>
      <vt:lpstr>Round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91</cp:revision>
  <dcterms:created xsi:type="dcterms:W3CDTF">2011-03-11T09:41:43Z</dcterms:created>
  <dcterms:modified xsi:type="dcterms:W3CDTF">2019-04-27T17:51:11Z</dcterms:modified>
</cp:coreProperties>
</file>